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Geo"/>
      <p:regular r:id="rId19"/>
      <p:italic r:id="rId20"/>
    </p:embeddedFont>
    <p:embeddedFont>
      <p:font typeface="Proxima Nova"/>
      <p:regular r:id="rId21"/>
      <p:bold r:id="rId22"/>
      <p:italic r:id="rId23"/>
      <p:boldItalic r:id="rId24"/>
    </p:embeddedFont>
    <p:embeddedFont>
      <p:font typeface="Poppins"/>
      <p:regular r:id="rId25"/>
      <p:bold r:id="rId26"/>
      <p:italic r:id="rId27"/>
      <p:boldItalic r:id="rId28"/>
    </p:embeddedFont>
    <p:embeddedFont>
      <p:font typeface="Poppins Light"/>
      <p:regular r:id="rId29"/>
      <p:bold r:id="rId30"/>
      <p:italic r:id="rId31"/>
      <p:boldItalic r:id="rId32"/>
    </p:embeddedFont>
    <p:embeddedFont>
      <p:font typeface="Poppins SemiBol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eo-italic.fntdata"/><Relationship Id="rId22" Type="http://schemas.openxmlformats.org/officeDocument/2006/relationships/font" Target="fonts/ProximaNova-bold.fntdata"/><Relationship Id="rId21" Type="http://schemas.openxmlformats.org/officeDocument/2006/relationships/font" Target="fonts/ProximaNova-regular.fntdata"/><Relationship Id="rId24" Type="http://schemas.openxmlformats.org/officeDocument/2006/relationships/font" Target="fonts/ProximaNova-boldItalic.fntdata"/><Relationship Id="rId23" Type="http://schemas.openxmlformats.org/officeDocument/2006/relationships/font" Target="fonts/ProximaNova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Ligh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Light-italic.fntdata"/><Relationship Id="rId30" Type="http://schemas.openxmlformats.org/officeDocument/2006/relationships/font" Target="fonts/PoppinsLight-bold.fntdata"/><Relationship Id="rId11" Type="http://schemas.openxmlformats.org/officeDocument/2006/relationships/slide" Target="slides/slide7.xml"/><Relationship Id="rId33" Type="http://schemas.openxmlformats.org/officeDocument/2006/relationships/font" Target="fonts/PoppinsSemiBold-regular.fntdata"/><Relationship Id="rId10" Type="http://schemas.openxmlformats.org/officeDocument/2006/relationships/slide" Target="slides/slide6.xml"/><Relationship Id="rId32" Type="http://schemas.openxmlformats.org/officeDocument/2006/relationships/font" Target="fonts/PoppinsLight-boldItalic.fntdata"/><Relationship Id="rId13" Type="http://schemas.openxmlformats.org/officeDocument/2006/relationships/slide" Target="slides/slide9.xml"/><Relationship Id="rId35" Type="http://schemas.openxmlformats.org/officeDocument/2006/relationships/font" Target="fonts/PoppinsSemiBold-italic.fntdata"/><Relationship Id="rId12" Type="http://schemas.openxmlformats.org/officeDocument/2006/relationships/slide" Target="slides/slide8.xml"/><Relationship Id="rId34" Type="http://schemas.openxmlformats.org/officeDocument/2006/relationships/font" Target="fonts/PoppinsSemiBold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PoppinsSemiBold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Geo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018525" y="1908550"/>
            <a:ext cx="6096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oppins"/>
              <a:buNone/>
              <a:defRPr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2" name="Google Shape;12;p2"/>
          <p:cNvSpPr txBox="1"/>
          <p:nvPr>
            <p:ph idx="2" type="ctrTitle"/>
          </p:nvPr>
        </p:nvSpPr>
        <p:spPr>
          <a:xfrm>
            <a:off x="1018525" y="2713175"/>
            <a:ext cx="69078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oppins Light"/>
              <a:buNone/>
              <a:defRPr sz="12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1110475" y="3210575"/>
            <a:ext cx="2244000" cy="291000"/>
          </a:xfrm>
          <a:prstGeom prst="roundRect">
            <a:avLst>
              <a:gd fmla="val 50000" name="adj"/>
            </a:avLst>
          </a:prstGeom>
          <a:solidFill>
            <a:srgbClr val="262B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 txBox="1"/>
          <p:nvPr>
            <p:ph idx="3" type="ctrTitle"/>
          </p:nvPr>
        </p:nvSpPr>
        <p:spPr>
          <a:xfrm>
            <a:off x="1170925" y="3185692"/>
            <a:ext cx="2099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Poppins Light"/>
              <a:buNone/>
              <a:defRPr sz="10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oppins"/>
              <a:buNone/>
              <a:defRPr sz="5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 3">
  <p:cSld name="Con imagen 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o blanco">
  <p:cSld name="Fondo blanco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-B">
  <p:cSld name="02-B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4775" y="4720250"/>
            <a:ext cx="1024025" cy="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 imagen">
  <p:cSld name="Con image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6592475" y="0"/>
            <a:ext cx="2551500" cy="5143500"/>
          </a:xfrm>
          <a:prstGeom prst="rect">
            <a:avLst/>
          </a:prstGeom>
          <a:solidFill>
            <a:srgbClr val="EAFF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adro">
  <p:cSld name="Cuadr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1413" y="4692275"/>
            <a:ext cx="1150750" cy="2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6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6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Imagenes + Codigo">
  <p:cSld name="ONE_COLUMN_TEX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pic>
        <p:nvPicPr>
          <p:cNvPr descr="Texto+Imagen 2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1548750"/>
            <a:ext cx="37167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oppins SemiBold"/>
              <a:buNone/>
              <a:defRPr sz="18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ctrTitle"/>
          </p:nvPr>
        </p:nvSpPr>
        <p:spPr>
          <a:xfrm>
            <a:off x="372024" y="83708"/>
            <a:ext cx="8399951" cy="817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8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 b="0" i="0" sz="1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5200">
                <a:solidFill>
                  <a:srgbClr val="87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 b="0" i="0" sz="1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 b="0" i="0" sz="1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Relationship Id="rId5" Type="http://schemas.openxmlformats.org/officeDocument/2006/relationships/hyperlink" Target="https://docs.microsoft.com/en-us/dax/dax-operator-reference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Relationship Id="rId5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microsoft.com/es-mx/dax/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ctrTitle"/>
          </p:nvPr>
        </p:nvSpPr>
        <p:spPr>
          <a:xfrm>
            <a:off x="1018525" y="1789771"/>
            <a:ext cx="6096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/>
              <a:t>Curso Básico - Intermedio </a:t>
            </a:r>
            <a:br>
              <a:rPr lang="es-ES"/>
            </a:br>
            <a:r>
              <a:rPr lang="es-ES"/>
              <a:t>de Power BI</a:t>
            </a:r>
            <a:endParaRPr/>
          </a:p>
        </p:txBody>
      </p:sp>
      <p:sp>
        <p:nvSpPr>
          <p:cNvPr id="74" name="Google Shape;74;p18"/>
          <p:cNvSpPr txBox="1"/>
          <p:nvPr>
            <p:ph idx="2" type="ctrTitle"/>
          </p:nvPr>
        </p:nvSpPr>
        <p:spPr>
          <a:xfrm>
            <a:off x="1018525" y="2655271"/>
            <a:ext cx="69078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-ES"/>
              <a:t>Data Science y Data Analytics</a:t>
            </a:r>
            <a:endParaRPr/>
          </a:p>
        </p:txBody>
      </p:sp>
      <p:sp>
        <p:nvSpPr>
          <p:cNvPr id="75" name="Google Shape;75;p18"/>
          <p:cNvSpPr txBox="1"/>
          <p:nvPr>
            <p:ph idx="3" type="ctrTitle"/>
          </p:nvPr>
        </p:nvSpPr>
        <p:spPr>
          <a:xfrm>
            <a:off x="1087105" y="3209692"/>
            <a:ext cx="2327018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s-ES"/>
              <a:t>Mg. Ing. Layla Scheli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/>
          <p:nvPr/>
        </p:nvSpPr>
        <p:spPr>
          <a:xfrm>
            <a:off x="464100" y="927771"/>
            <a:ext cx="8298300" cy="8309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Hay cuatro tipos diferentes de operadores de cálculo: aritméticos, de comparación, de concatenación de texto y lógicos.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284" y="1856343"/>
            <a:ext cx="4904739" cy="2359386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7" name="Google Shape;137;p27"/>
          <p:cNvSpPr txBox="1"/>
          <p:nvPr/>
        </p:nvSpPr>
        <p:spPr>
          <a:xfrm>
            <a:off x="2843884" y="25745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Operadores en DAX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867" y="761833"/>
            <a:ext cx="7679117" cy="3569844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64703" y="103698"/>
            <a:ext cx="5886099" cy="1664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8" name="Google Shape;14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5922" y="1871941"/>
            <a:ext cx="5229924" cy="2479225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9" name="Google Shape;149;p29"/>
          <p:cNvSpPr txBox="1"/>
          <p:nvPr/>
        </p:nvSpPr>
        <p:spPr>
          <a:xfrm>
            <a:off x="1277229" y="4762843"/>
            <a:ext cx="6827400" cy="2769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Fuente: </a:t>
            </a:r>
            <a:r>
              <a:rPr b="0" i="0" lang="es-ES" sz="1200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https://docs.microsoft.com/en-us/dax/dax-operator-reference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/>
        </p:nvSpPr>
        <p:spPr>
          <a:xfrm>
            <a:off x="0" y="134780"/>
            <a:ext cx="9114608" cy="64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chemeClr val="dk1"/>
                </a:solidFill>
                <a:latin typeface="Geo"/>
                <a:ea typeface="Geo"/>
                <a:cs typeface="Geo"/>
                <a:sym typeface="Geo"/>
              </a:rPr>
              <a:t>Hands On</a:t>
            </a:r>
            <a:endParaRPr/>
          </a:p>
        </p:txBody>
      </p:sp>
      <p:pic>
        <p:nvPicPr>
          <p:cNvPr descr="Hands-on session at ESC 2018? – FAULT2SHA" id="155" name="Google Shape;15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336" y="1042306"/>
            <a:ext cx="4879618" cy="3036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73969" y="175846"/>
            <a:ext cx="3179820" cy="3390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YA0M8.jpg" id="161" name="Google Shape;161;p31"/>
          <p:cNvPicPr preferRelativeResize="0"/>
          <p:nvPr/>
        </p:nvPicPr>
        <p:blipFill rotWithShape="1">
          <a:blip r:embed="rId3">
            <a:alphaModFix/>
          </a:blip>
          <a:srcRect b="13590" l="0" r="0" t="0"/>
          <a:stretch/>
        </p:blipFill>
        <p:spPr>
          <a:xfrm>
            <a:off x="-45075" y="0"/>
            <a:ext cx="9189078" cy="5299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o+Imagen 2.png" id="162" name="Google Shape;16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45075" y="0"/>
            <a:ext cx="9189077" cy="516885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>
            <p:ph type="title"/>
          </p:nvPr>
        </p:nvSpPr>
        <p:spPr>
          <a:xfrm>
            <a:off x="275414" y="467435"/>
            <a:ext cx="37167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2400"/>
              <a:t>Muchas Gracias</a:t>
            </a:r>
            <a:endParaRPr sz="2400"/>
          </a:p>
        </p:txBody>
      </p:sp>
      <p:pic>
        <p:nvPicPr>
          <p:cNvPr descr="Código QR&#10;&#10;Descripción generada automáticamente" id="164" name="Google Shape;164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49463" y="315609"/>
            <a:ext cx="4288305" cy="466828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1"/>
          <p:cNvSpPr txBox="1"/>
          <p:nvPr/>
        </p:nvSpPr>
        <p:spPr>
          <a:xfrm>
            <a:off x="275413" y="2052284"/>
            <a:ext cx="45937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800" u="none" cap="none" strike="noStrike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Email: layla.scheli@gmail.com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idx="4294967295" type="title"/>
          </p:nvPr>
        </p:nvSpPr>
        <p:spPr>
          <a:xfrm>
            <a:off x="0" y="444500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-ES" sz="1800">
                <a:solidFill>
                  <a:srgbClr val="080808"/>
                </a:solidFill>
                <a:latin typeface="Geo"/>
                <a:ea typeface="Geo"/>
                <a:cs typeface="Geo"/>
                <a:sym typeface="Geo"/>
              </a:rPr>
              <a:t>DAX</a:t>
            </a:r>
            <a:endParaRPr/>
          </a:p>
        </p:txBody>
      </p:sp>
      <p:sp>
        <p:nvSpPr>
          <p:cNvPr id="81" name="Google Shape;81;p19"/>
          <p:cNvSpPr txBox="1"/>
          <p:nvPr>
            <p:ph idx="4294967295" type="body"/>
          </p:nvPr>
        </p:nvSpPr>
        <p:spPr>
          <a:xfrm>
            <a:off x="369277" y="787400"/>
            <a:ext cx="85217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es-ES" sz="1600">
                <a:solidFill>
                  <a:schemeClr val="dk1"/>
                </a:solidFill>
              </a:rPr>
              <a:t>DAX significa Expresiones de análisis de datos, y es el lenguaje de fórmulas usado en Power BI. DAX también se encuentra en otras ofertas de Microsoft, como Power Pivot y SSAS Tabular. Las fórmulas DAX se usan en medidas, columnas calculadas, tablas calculadas y seguridad de nivel de fila.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t/>
            </a:r>
            <a:endParaRPr sz="1600"/>
          </a:p>
        </p:txBody>
      </p:sp>
      <p:pic>
        <p:nvPicPr>
          <p:cNvPr id="82" name="Google Shape;8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90801" y="2495550"/>
            <a:ext cx="3457642" cy="1565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>
            <p:ph idx="4294967295" type="body"/>
          </p:nvPr>
        </p:nvSpPr>
        <p:spPr>
          <a:xfrm>
            <a:off x="394493" y="763037"/>
            <a:ext cx="8355013" cy="38401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b="1" lang="es-ES">
                <a:solidFill>
                  <a:schemeClr val="dk1"/>
                </a:solidFill>
              </a:rPr>
              <a:t>Historia de DAX</a:t>
            </a:r>
            <a:endParaRPr b="1">
              <a:solidFill>
                <a:schemeClr val="dk1"/>
              </a:solidFill>
            </a:endParaRPr>
          </a:p>
          <a:p>
            <a:pPr indent="0" lvl="0" marL="25400" marR="5079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>
                <a:solidFill>
                  <a:schemeClr val="dk1"/>
                </a:solidFill>
              </a:rPr>
              <a:t>DAX se crea a partir del lenguaje Excel y especialmente para los usuarios de Excel.</a:t>
            </a:r>
            <a:endParaRPr sz="1600">
              <a:solidFill>
                <a:schemeClr val="dk1"/>
              </a:solidFill>
            </a:endParaRPr>
          </a:p>
          <a:p>
            <a:pPr indent="0" lvl="0" marL="25400" marR="5079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>
                <a:solidFill>
                  <a:schemeClr val="dk1"/>
                </a:solidFill>
              </a:rPr>
              <a:t>Incluye múltiples funciones de Excel y algunas adicionales.</a:t>
            </a:r>
            <a:endParaRPr sz="1600">
              <a:solidFill>
                <a:schemeClr val="dk1"/>
              </a:solidFill>
            </a:endParaRPr>
          </a:p>
          <a:p>
            <a:pPr indent="0" lvl="0" marL="25400" marR="5079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>
                <a:solidFill>
                  <a:schemeClr val="dk1"/>
                </a:solidFill>
              </a:rPr>
              <a:t>Resulta importante mencionar que DAX no es sensible a mayúsculas y minúsculas.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t/>
            </a:r>
            <a:endParaRPr b="1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88" name="Google Shape;88;p20"/>
          <p:cNvPicPr preferRelativeResize="0"/>
          <p:nvPr/>
        </p:nvPicPr>
        <p:blipFill rotWithShape="1">
          <a:blip r:embed="rId3">
            <a:alphaModFix/>
          </a:blip>
          <a:srcRect b="0" l="26475" r="26749" t="0"/>
          <a:stretch/>
        </p:blipFill>
        <p:spPr>
          <a:xfrm>
            <a:off x="2854569" y="2382212"/>
            <a:ext cx="2274277" cy="2364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>
            <p:ph idx="4294967295" type="body"/>
          </p:nvPr>
        </p:nvSpPr>
        <p:spPr>
          <a:xfrm>
            <a:off x="394493" y="651668"/>
            <a:ext cx="8355013" cy="38401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t/>
            </a:r>
            <a:endParaRPr b="1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21"/>
          <p:cNvSpPr txBox="1"/>
          <p:nvPr/>
        </p:nvSpPr>
        <p:spPr>
          <a:xfrm>
            <a:off x="394493" y="877752"/>
            <a:ext cx="4572000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Diferencias entre DAX y Excel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1"/>
          <p:cNvSpPr txBox="1"/>
          <p:nvPr/>
        </p:nvSpPr>
        <p:spPr>
          <a:xfrm>
            <a:off x="394493" y="1247043"/>
            <a:ext cx="8133701" cy="235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2700" marR="5079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DAX no existe el concepto de celda tal como existe en Excel, DAX trabaja sobre tablas y al analizar una columna la trata sobre su totalidad.</a:t>
            </a:r>
            <a:endParaRPr/>
          </a:p>
          <a:p>
            <a:pPr indent="0" lvl="0" marL="12700" marR="5079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5079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DAX permite crear expresiones que van más allá de los límites de Excel.</a:t>
            </a:r>
            <a:endParaRPr/>
          </a:p>
          <a:p>
            <a:pPr indent="0" lvl="0" marL="12700" marR="5079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5079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 DAX podemos contar con funciones de Inteligencia de Tiempo para realizar agregados o comparativas en el tiempo.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21"/>
          <p:cNvPicPr preferRelativeResize="0"/>
          <p:nvPr/>
        </p:nvPicPr>
        <p:blipFill rotWithShape="1">
          <a:blip r:embed="rId3">
            <a:alphaModFix/>
          </a:blip>
          <a:srcRect b="0" l="26475" r="26749" t="0"/>
          <a:stretch/>
        </p:blipFill>
        <p:spPr>
          <a:xfrm>
            <a:off x="3188677" y="3242824"/>
            <a:ext cx="1629507" cy="169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/>
          <p:nvPr>
            <p:ph idx="4294967295" type="body"/>
          </p:nvPr>
        </p:nvSpPr>
        <p:spPr>
          <a:xfrm>
            <a:off x="1872174" y="0"/>
            <a:ext cx="5486400" cy="38401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b="1" lang="es-ES">
                <a:solidFill>
                  <a:srgbClr val="000000"/>
                </a:solidFill>
              </a:rPr>
              <a:t>Documentación de fórmulas DAX:</a:t>
            </a:r>
            <a:br>
              <a:rPr b="1" lang="es-ES">
                <a:solidFill>
                  <a:srgbClr val="000000"/>
                </a:solidFill>
              </a:rPr>
            </a:br>
            <a:r>
              <a:rPr lang="es-ES" u="sng">
                <a:solidFill>
                  <a:schemeClr val="hlink"/>
                </a:solidFill>
                <a:hlinkClick r:id="rId3"/>
              </a:rPr>
              <a:t>https://docs.microsoft.com/es-mx/dax/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t/>
            </a:r>
            <a:endParaRPr sz="1600"/>
          </a:p>
        </p:txBody>
      </p:sp>
      <p:pic>
        <p:nvPicPr>
          <p:cNvPr id="102" name="Google Shape;10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72174" y="1043354"/>
            <a:ext cx="5636457" cy="27021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ódigo Facilito - Conviértete en profesional desde tu casa" id="103" name="Google Shape;103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55877" y="-44326"/>
            <a:ext cx="1688123" cy="15287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6430" y="1065408"/>
            <a:ext cx="6777157" cy="2474961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9" name="Google Shape;109;p23"/>
          <p:cNvSpPr txBox="1"/>
          <p:nvPr/>
        </p:nvSpPr>
        <p:spPr>
          <a:xfrm>
            <a:off x="2843885" y="312831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Ejemplo de código DAX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4"/>
          <p:cNvSpPr txBox="1"/>
          <p:nvPr>
            <p:ph idx="4294967295" type="title"/>
          </p:nvPr>
        </p:nvSpPr>
        <p:spPr>
          <a:xfrm>
            <a:off x="-2432538" y="663359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-ES" sz="2400">
                <a:solidFill>
                  <a:schemeClr val="dk1"/>
                </a:solidFill>
              </a:rPr>
              <a:t>Tipos de Datos</a:t>
            </a:r>
            <a:br>
              <a:rPr lang="es-ES"/>
            </a:br>
            <a:endParaRPr/>
          </a:p>
        </p:txBody>
      </p:sp>
      <p:sp>
        <p:nvSpPr>
          <p:cNvPr id="115" name="Google Shape;115;p24"/>
          <p:cNvSpPr txBox="1"/>
          <p:nvPr>
            <p:ph idx="4294967295" type="body"/>
          </p:nvPr>
        </p:nvSpPr>
        <p:spPr>
          <a:xfrm>
            <a:off x="3514620" y="358249"/>
            <a:ext cx="5486400" cy="38401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es-ES">
                <a:solidFill>
                  <a:srgbClr val="000000"/>
                </a:solidFill>
              </a:rPr>
              <a:t>DAX define varios tipos de datos y una columna solo puede contener datos de un mismo tipo.</a:t>
            </a:r>
            <a:endParaRPr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es-ES">
                <a:solidFill>
                  <a:srgbClr val="000000"/>
                </a:solidFill>
              </a:rPr>
              <a:t>Los principales tipos de datos son: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Número entero.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Número decimal.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Cadena de texto.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Fecha.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Moneda.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Boolean.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N/A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descr="Tipos de Datos: Booleanos, Carácteres, Enteros, Fechas etc.." id="116" name="Google Shape;116;p24"/>
          <p:cNvPicPr preferRelativeResize="0"/>
          <p:nvPr/>
        </p:nvPicPr>
        <p:blipFill rotWithShape="1">
          <a:blip r:embed="rId3">
            <a:alphaModFix/>
          </a:blip>
          <a:srcRect b="0" l="0" r="0" t="15156"/>
          <a:stretch/>
        </p:blipFill>
        <p:spPr>
          <a:xfrm>
            <a:off x="332636" y="1294135"/>
            <a:ext cx="2991351" cy="160260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7" name="Google Shape;117;p24"/>
          <p:cNvSpPr txBox="1"/>
          <p:nvPr/>
        </p:nvSpPr>
        <p:spPr>
          <a:xfrm>
            <a:off x="99613" y="151668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sng" cap="none" strike="noStrike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idx="4294967295" type="title"/>
          </p:nvPr>
        </p:nvSpPr>
        <p:spPr>
          <a:xfrm>
            <a:off x="3874477" y="499173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s-ES" sz="2400">
                <a:solidFill>
                  <a:schemeClr val="dk1"/>
                </a:solidFill>
              </a:rPr>
              <a:t>Importante</a:t>
            </a:r>
            <a:endParaRPr/>
          </a:p>
        </p:txBody>
      </p:sp>
      <p:sp>
        <p:nvSpPr>
          <p:cNvPr id="123" name="Google Shape;123;p25"/>
          <p:cNvSpPr txBox="1"/>
          <p:nvPr>
            <p:ph idx="4294967295" type="body"/>
          </p:nvPr>
        </p:nvSpPr>
        <p:spPr>
          <a:xfrm>
            <a:off x="311150" y="863600"/>
            <a:ext cx="85217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es-ES">
                <a:solidFill>
                  <a:srgbClr val="000000"/>
                </a:solidFill>
              </a:rPr>
              <a:t>DAX es un lenguaje funcional, es decir, todo el código que se ejecuta se encuentra dentro de una función. En DAX, las funciones pueden incluir otras funciones anidadas, instrucciones condicionales y referencias a valores.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descr="Funciones de Tablas y Escalares: VALUES &amp;amp;amp; IF(VALUES())" id="124" name="Google Shape;12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1782" y="2318626"/>
            <a:ext cx="5058363" cy="1835535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 txBox="1"/>
          <p:nvPr>
            <p:ph idx="4294967295" type="body"/>
          </p:nvPr>
        </p:nvSpPr>
        <p:spPr>
          <a:xfrm>
            <a:off x="832338" y="103433"/>
            <a:ext cx="5486400" cy="38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es-ES">
                <a:solidFill>
                  <a:srgbClr val="000000"/>
                </a:solidFill>
              </a:rPr>
              <a:t>Las funciones se pudieran agrupar de la siguiente manera.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Fecha y hora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Inteligencia de tiempo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Filtros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Información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Lógicas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Matemáticas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Estadísticas</a:t>
            </a:r>
            <a:endParaRPr>
              <a:solidFill>
                <a:srgbClr val="000000"/>
              </a:solidFill>
            </a:endParaRPr>
          </a:p>
          <a:p>
            <a:pPr indent="-279393" lvl="0" marL="285743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</a:pPr>
            <a:r>
              <a:rPr lang="es-ES">
                <a:solidFill>
                  <a:srgbClr val="000000"/>
                </a:solidFill>
              </a:rPr>
              <a:t>Textos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30" name="Google Shape;13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08645" y="935905"/>
            <a:ext cx="4344583" cy="2577167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